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26"/>
  </p:notesMasterIdLst>
  <p:handoutMasterIdLst>
    <p:handoutMasterId r:id="rId27"/>
  </p:handoutMasterIdLst>
  <p:sldIdLst>
    <p:sldId id="523" r:id="rId6"/>
    <p:sldId id="487" r:id="rId7"/>
    <p:sldId id="517" r:id="rId8"/>
    <p:sldId id="488" r:id="rId9"/>
    <p:sldId id="555" r:id="rId10"/>
    <p:sldId id="524" r:id="rId11"/>
    <p:sldId id="494" r:id="rId12"/>
    <p:sldId id="498" r:id="rId13"/>
    <p:sldId id="534" r:id="rId14"/>
    <p:sldId id="525" r:id="rId15"/>
    <p:sldId id="546" r:id="rId16"/>
    <p:sldId id="554" r:id="rId17"/>
    <p:sldId id="530" r:id="rId18"/>
    <p:sldId id="540" r:id="rId19"/>
    <p:sldId id="520" r:id="rId20"/>
    <p:sldId id="538" r:id="rId21"/>
    <p:sldId id="535" r:id="rId22"/>
    <p:sldId id="256" r:id="rId23"/>
    <p:sldId id="536" r:id="rId24"/>
    <p:sldId id="457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inn, Scott" initials="FS" lastIdx="1" clrIdx="0">
    <p:extLst>
      <p:ext uri="{19B8F6BF-5375-455C-9EA6-DF929625EA0E}">
        <p15:presenceInfo xmlns:p15="http://schemas.microsoft.com/office/powerpoint/2012/main" userId="S-1-5-21-3445201352-2429057597-3478110235-324800" providerId="AD"/>
      </p:ext>
    </p:extLst>
  </p:cmAuthor>
  <p:cmAuthor id="2" name="Thakar, Shilpa" initials="TS" lastIdx="1" clrIdx="1">
    <p:extLst>
      <p:ext uri="{19B8F6BF-5375-455C-9EA6-DF929625EA0E}">
        <p15:presenceInfo xmlns:p15="http://schemas.microsoft.com/office/powerpoint/2012/main" userId="S-1-5-21-3445201352-2429057597-3478110235-320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00"/>
    <a:srgbClr val="E8E8E9"/>
    <a:srgbClr val="8DB4E2"/>
    <a:srgbClr val="538DD5"/>
    <a:srgbClr val="F8A6EC"/>
    <a:srgbClr val="7FFD8E"/>
    <a:srgbClr val="7CFC8B"/>
    <a:srgbClr val="008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F9B03-CA09-42E9-B377-6CA152F86EBC}" v="1" dt="2021-04-13T00:38:35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5355" autoAdjust="0"/>
  </p:normalViewPr>
  <p:slideViewPr>
    <p:cSldViewPr>
      <p:cViewPr varScale="1">
        <p:scale>
          <a:sx n="62" d="100"/>
          <a:sy n="62" d="100"/>
        </p:scale>
        <p:origin x="14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38"/>
    </p:cViewPr>
  </p:sorterViewPr>
  <p:notesViewPr>
    <p:cSldViewPr>
      <p:cViewPr varScale="1">
        <p:scale>
          <a:sx n="71" d="100"/>
          <a:sy n="71" d="100"/>
        </p:scale>
        <p:origin x="-1914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0A221-7C60-48CA-BBBD-808D489B2465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FCC8D-CFD8-424D-98C7-52AEC20BE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82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714CD-AA6B-46AD-8FAB-C53460532921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E028A-D311-4396-B3AF-F2BACFBB25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94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36A58-7FEC-4232-8132-5FB78C9F1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57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 Diego  HTN med protocol </a:t>
            </a:r>
          </a:p>
          <a:p>
            <a:r>
              <a:rPr lang="en-US" dirty="0"/>
              <a:t>Adapted from Kaiser algorithm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E028A-D311-4396-B3AF-F2BACFBB25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1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GLP -1 and SGLT2 with proven cardiovascular disease used in all categories except for low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028A-D311-4396-B3AF-F2BACFBB25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2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23"/>
          <p:cNvSpPr>
            <a:spLocks noChangeArrowheads="1"/>
          </p:cNvSpPr>
          <p:nvPr/>
        </p:nvSpPr>
        <p:spPr bwMode="white">
          <a:xfrm>
            <a:off x="0" y="6343650"/>
            <a:ext cx="9144000" cy="51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32004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ct val="12000"/>
              </a:spcAft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657600"/>
            <a:ext cx="3962400" cy="2552700"/>
          </a:xfrm>
        </p:spPr>
        <p:txBody>
          <a:bodyPr/>
          <a:lstStyle>
            <a:lvl1pPr algn="ctr">
              <a:spcBef>
                <a:spcPct val="0"/>
              </a:spcBef>
              <a:spcAft>
                <a:spcPts val="300"/>
              </a:spcAft>
              <a:tabLst>
                <a:tab pos="3086100" algn="ctr"/>
              </a:tabLst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946900" y="6434138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808080"/>
                </a:solidFill>
              </a:rPr>
              <a:t>blueshieldca.com</a:t>
            </a:r>
          </a:p>
        </p:txBody>
      </p:sp>
      <p:pic>
        <p:nvPicPr>
          <p:cNvPr id="3098" name="Picture 26" descr="BSC_pref_2c_spot_8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334125"/>
            <a:ext cx="20383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7013"/>
            <a:ext cx="2057400" cy="5899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19800" cy="5899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069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436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069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436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069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436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069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436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First level bullet, century gothic, 18pt, blue bullet</a:t>
            </a:r>
          </a:p>
          <a:p>
            <a:pPr lvl="1"/>
            <a:r>
              <a:rPr lang="en-US" dirty="0"/>
              <a:t>Second level bullet, century gothic, 16pt, green bullet</a:t>
            </a:r>
          </a:p>
          <a:p>
            <a:pPr lvl="2"/>
            <a:r>
              <a:rPr lang="en-US" dirty="0"/>
              <a:t>Third level bullet, century gothic, 14pt, grey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layout title 28pt Century Gothic bold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6469551"/>
            <a:ext cx="766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4424" y="3934689"/>
            <a:ext cx="4055020" cy="147002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4424" y="5404714"/>
            <a:ext cx="4055020" cy="41419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20612" y="1806641"/>
            <a:ext cx="0" cy="386976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72" y="4514775"/>
            <a:ext cx="908118" cy="11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6388"/>
            <a:ext cx="8229600" cy="857223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Agenda title 40pt bold</a:t>
            </a:r>
          </a:p>
        </p:txBody>
      </p:sp>
    </p:spTree>
    <p:extLst>
      <p:ext uri="{BB962C8B-B14F-4D97-AF65-F5344CB8AC3E}">
        <p14:creationId xmlns:p14="http://schemas.microsoft.com/office/powerpoint/2010/main" val="40124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6388"/>
            <a:ext cx="8229600" cy="857223"/>
          </a:xfrm>
        </p:spPr>
        <p:txBody>
          <a:bodyPr anchor="t" anchorCtr="0">
            <a:no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Long agenda title 40pt bold</a:t>
            </a:r>
          </a:p>
        </p:txBody>
      </p:sp>
    </p:spTree>
    <p:extLst>
      <p:ext uri="{BB962C8B-B14F-4D97-AF65-F5344CB8AC3E}">
        <p14:creationId xmlns:p14="http://schemas.microsoft.com/office/powerpoint/2010/main" val="36151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extra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6388"/>
            <a:ext cx="8229600" cy="857223"/>
          </a:xfrm>
        </p:spPr>
        <p:txBody>
          <a:bodyPr anchor="t" anchorCtr="0">
            <a:no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Extra long agenda title 40pt bold</a:t>
            </a:r>
          </a:p>
        </p:txBody>
      </p:sp>
    </p:spTree>
    <p:extLst>
      <p:ext uri="{BB962C8B-B14F-4D97-AF65-F5344CB8AC3E}">
        <p14:creationId xmlns:p14="http://schemas.microsoft.com/office/powerpoint/2010/main" val="8888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79180" y="3924398"/>
            <a:ext cx="6687383" cy="12256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829" y="4495800"/>
            <a:ext cx="603785" cy="76569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88694" y="5228719"/>
            <a:ext cx="719409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8694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88694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First level bullet, century gothic, 18pt, blue bullet</a:t>
            </a:r>
          </a:p>
          <a:p>
            <a:pPr lvl="1"/>
            <a:r>
              <a:rPr lang="en-US" dirty="0"/>
              <a:t>Second level bullet, century gothic, 16pt, green bullet</a:t>
            </a:r>
          </a:p>
          <a:p>
            <a:pPr lvl="2"/>
            <a:r>
              <a:rPr lang="en-US" dirty="0"/>
              <a:t>Third level bullet, century gothic, 14pt, grey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layout title 28pt Century Gothic bold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6469551"/>
            <a:ext cx="766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35586"/>
            <a:ext cx="3994856" cy="3394075"/>
          </a:xfrm>
        </p:spPr>
        <p:txBody>
          <a:bodyPr>
            <a:normAutofit/>
          </a:bodyPr>
          <a:lstStyle>
            <a:lvl1pPr>
              <a:defRPr sz="1600"/>
            </a:lvl1pPr>
            <a:lvl2pPr marL="458788" indent="-169863">
              <a:defRPr sz="1400"/>
            </a:lvl2pPr>
            <a:lvl3pPr marL="684213" indent="-169863"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bullet, century gothic, 16pt, blue bullet</a:t>
            </a:r>
          </a:p>
          <a:p>
            <a:pPr lvl="1"/>
            <a:r>
              <a:rPr lang="en-US" dirty="0"/>
              <a:t>Second level bullet, century gothic, 14pt, green bullet</a:t>
            </a:r>
          </a:p>
          <a:p>
            <a:pPr lvl="2"/>
            <a:r>
              <a:rPr lang="en-US" dirty="0"/>
              <a:t>Third level bullet, century gothic, 12pt, grey 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35586"/>
            <a:ext cx="3989888" cy="3394075"/>
          </a:xfrm>
        </p:spPr>
        <p:txBody>
          <a:bodyPr>
            <a:normAutofit/>
          </a:bodyPr>
          <a:lstStyle>
            <a:lvl1pPr>
              <a:defRPr sz="1600"/>
            </a:lvl1pPr>
            <a:lvl2pPr marL="458788" indent="-169863">
              <a:defRPr sz="1400"/>
            </a:lvl2pPr>
            <a:lvl3pPr marL="684213" indent="-169863"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bullet, century gothic, 16pt, blue bullet</a:t>
            </a:r>
          </a:p>
          <a:p>
            <a:pPr lvl="1"/>
            <a:r>
              <a:rPr lang="en-US" dirty="0"/>
              <a:t>Second level bullet, century gothic, 14pt, green bullet</a:t>
            </a:r>
          </a:p>
          <a:p>
            <a:pPr lvl="2"/>
            <a:r>
              <a:rPr lang="en-US" dirty="0"/>
              <a:t>Third level bullet, century gothic, 12pt, grey bullet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2-column layout title 28pt Century Gothic bold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6469551"/>
            <a:ext cx="766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460500"/>
            <a:ext cx="8229600" cy="378142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title 28pt Century Gothic bold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6469551"/>
            <a:ext cx="766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Chart title 28pt Century Gothic bold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6469551"/>
            <a:ext cx="766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6129" y="1835150"/>
            <a:ext cx="3769902" cy="427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6129" y="1302151"/>
            <a:ext cx="3770671" cy="3850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1301528"/>
            <a:ext cx="3770671" cy="3850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835150"/>
            <a:ext cx="3769902" cy="427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28pt Century Gothic bold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319214"/>
            <a:ext cx="3770671" cy="36671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1 18pt bold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16129" y="1319214"/>
            <a:ext cx="3770671" cy="36671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2 18pt bold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6469551"/>
            <a:ext cx="766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ext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02774"/>
            <a:ext cx="2615381" cy="3850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35150"/>
            <a:ext cx="2614613" cy="4276725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84538" y="1835150"/>
            <a:ext cx="2614612" cy="427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72188" y="1835150"/>
            <a:ext cx="2614612" cy="427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84538" y="1302151"/>
            <a:ext cx="2615381" cy="3850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72188" y="1301528"/>
            <a:ext cx="2615381" cy="3850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28pt Century Gothic bold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4948" y="1302774"/>
            <a:ext cx="2615381" cy="3850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319214"/>
            <a:ext cx="2615381" cy="36671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1 18pt bold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284948" y="1319214"/>
            <a:ext cx="2615381" cy="36671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2 18pt bold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071419" y="1319214"/>
            <a:ext cx="2615381" cy="36671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3 18pt bold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6469551"/>
            <a:ext cx="766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6469551"/>
            <a:ext cx="766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Blank slide Title 28pt Century Gothic bold</a:t>
            </a:r>
          </a:p>
        </p:txBody>
      </p:sp>
    </p:spTree>
    <p:extLst>
      <p:ext uri="{BB962C8B-B14F-4D97-AF65-F5344CB8AC3E}">
        <p14:creationId xmlns:p14="http://schemas.microsoft.com/office/powerpoint/2010/main" val="3249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64" y="4495800"/>
            <a:ext cx="603785" cy="7656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92479" y="5228719"/>
            <a:ext cx="719409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Questions?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2479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Questions?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92479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408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64" y="4495800"/>
            <a:ext cx="603785" cy="7656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92479" y="5228719"/>
            <a:ext cx="719409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Thank you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2479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Thank you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92479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975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8" y="2588966"/>
            <a:ext cx="5623301" cy="146662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667388"/>
            <a:ext cx="8229600" cy="8572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An independent member of the Blue 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7663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3284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white">
          <a:xfrm>
            <a:off x="0" y="6348413"/>
            <a:ext cx="9144000" cy="509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7013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436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‹#›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6063" y="6516688"/>
            <a:ext cx="16827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7000875" y="6416675"/>
            <a:ext cx="2057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500" dirty="0">
                <a:solidFill>
                  <a:srgbClr val="808080"/>
                </a:solidFill>
              </a:rPr>
              <a:t>blueshieldca.com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3" r:id="rId16"/>
  </p:sldLayoutIdLst>
  <p:hf hdr="0" ftr="0" dt="0"/>
  <p:txStyles>
    <p:titleStyle>
      <a:lvl1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cs typeface="Arial" charset="0"/>
        </a:defRPr>
      </a:lvl2pPr>
      <a:lvl3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cs typeface="Arial" charset="0"/>
        </a:defRPr>
      </a:lvl3pPr>
      <a:lvl4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cs typeface="Arial" charset="0"/>
        </a:defRPr>
      </a:lvl4pPr>
      <a:lvl5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cs typeface="Arial" charset="0"/>
        </a:defRPr>
      </a:lvl5pPr>
      <a:lvl6pPr marL="4572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cs typeface="Arial" charset="0"/>
        </a:defRPr>
      </a:lvl6pPr>
      <a:lvl7pPr marL="9144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cs typeface="Arial" charset="0"/>
        </a:defRPr>
      </a:lvl7pPr>
      <a:lvl8pPr marL="13716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cs typeface="Arial" charset="0"/>
        </a:defRPr>
      </a:lvl8pPr>
      <a:lvl9pPr marL="18288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cs typeface="Arial" charset="0"/>
        </a:defRPr>
      </a:lvl9pPr>
    </p:titleStyle>
    <p:bodyStyle>
      <a:lvl1pPr algn="l" rtl="0" eaLnBrk="1" fontAlgn="base" hangingPunct="1">
        <a:spcBef>
          <a:spcPct val="2900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5425" algn="l" rtl="0" eaLnBrk="1" fontAlgn="base" hangingPunct="1">
        <a:spcBef>
          <a:spcPct val="20000"/>
        </a:spcBef>
        <a:spcAft>
          <a:spcPct val="29000"/>
        </a:spcAft>
        <a:buSzPct val="80000"/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228600" algn="l" rtl="0" eaLnBrk="1" fontAlgn="base" hangingPunct="1">
        <a:spcBef>
          <a:spcPct val="29000"/>
        </a:spcBef>
        <a:spcAft>
          <a:spcPct val="0"/>
        </a:spcAft>
        <a:buFont typeface="Century Gothic" pitchFamily="34" charset="0"/>
        <a:defRPr sz="1700">
          <a:solidFill>
            <a:schemeClr val="tx1"/>
          </a:solidFill>
          <a:latin typeface="+mn-lt"/>
          <a:cs typeface="+mn-cs"/>
        </a:defRPr>
      </a:lvl3pPr>
      <a:lvl4pPr marL="454025" indent="-220663" algn="l" rtl="0" eaLnBrk="1" fontAlgn="base" hangingPunct="1">
        <a:spcBef>
          <a:spcPct val="15000"/>
        </a:spcBef>
        <a:spcAft>
          <a:spcPct val="15000"/>
        </a:spcAft>
        <a:buSzPct val="80000"/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2303463" indent="-244475" algn="l" rtl="0" eaLnBrk="1" fontAlgn="base" hangingPunct="1">
        <a:lnSpc>
          <a:spcPct val="97000"/>
        </a:lnSpc>
        <a:spcBef>
          <a:spcPts val="200"/>
        </a:spcBef>
        <a:spcAft>
          <a:spcPts val="400"/>
        </a:spcAft>
        <a:buFont typeface="Century Gothic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5pPr>
      <a:lvl6pPr marL="2760663" indent="-244475" algn="l" rtl="0" eaLnBrk="1" fontAlgn="base" hangingPunct="1">
        <a:lnSpc>
          <a:spcPct val="97000"/>
        </a:lnSpc>
        <a:spcBef>
          <a:spcPts val="200"/>
        </a:spcBef>
        <a:spcAft>
          <a:spcPts val="400"/>
        </a:spcAft>
        <a:buFont typeface="Century Gothic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6pPr>
      <a:lvl7pPr marL="3217863" indent="-244475" algn="l" rtl="0" eaLnBrk="1" fontAlgn="base" hangingPunct="1">
        <a:lnSpc>
          <a:spcPct val="97000"/>
        </a:lnSpc>
        <a:spcBef>
          <a:spcPts val="200"/>
        </a:spcBef>
        <a:spcAft>
          <a:spcPts val="400"/>
        </a:spcAft>
        <a:buFont typeface="Century Gothic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7pPr>
      <a:lvl8pPr marL="3675063" indent="-244475" algn="l" rtl="0" eaLnBrk="1" fontAlgn="base" hangingPunct="1">
        <a:lnSpc>
          <a:spcPct val="97000"/>
        </a:lnSpc>
        <a:spcBef>
          <a:spcPts val="200"/>
        </a:spcBef>
        <a:spcAft>
          <a:spcPts val="400"/>
        </a:spcAft>
        <a:buFont typeface="Century Gothic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8pPr>
      <a:lvl9pPr marL="4132263" indent="-244475" algn="l" rtl="0" eaLnBrk="1" fontAlgn="base" hangingPunct="1">
        <a:lnSpc>
          <a:spcPct val="97000"/>
        </a:lnSpc>
        <a:spcBef>
          <a:spcPts val="200"/>
        </a:spcBef>
        <a:spcAft>
          <a:spcPts val="400"/>
        </a:spcAft>
        <a:buFont typeface="Century Gothic" pitchFamily="34" charset="0"/>
        <a:buChar char="–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6388"/>
            <a:ext cx="8229600" cy="8572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1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09920" y="6469551"/>
            <a:ext cx="766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6146" y="6522826"/>
            <a:ext cx="2322469" cy="246221"/>
            <a:chOff x="126146" y="6522826"/>
            <a:chExt cx="2322469" cy="2462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6146" y="6524916"/>
              <a:ext cx="192508" cy="24413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447258" y="6550210"/>
              <a:ext cx="0" cy="203107"/>
            </a:xfrm>
            <a:prstGeom prst="line">
              <a:avLst/>
            </a:prstGeom>
            <a:ln w="6350" cap="rnd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8197" y="6522826"/>
              <a:ext cx="19604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Blue Shield of </a:t>
              </a:r>
              <a:r>
                <a:rPr lang="en-US" sz="1000" spc="-50" baseline="0" dirty="0">
                  <a:solidFill>
                    <a:schemeClr val="bg1">
                      <a:lumMod val="50000"/>
                    </a:schemeClr>
                  </a:solidFill>
                </a:rPr>
                <a:t>Ca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lifornia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00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Century Gothic"/>
          <a:ea typeface="+mj-ea"/>
          <a:cs typeface="Century Gothic"/>
        </a:defRPr>
      </a:lvl1pPr>
    </p:titleStyle>
    <p:bodyStyle>
      <a:lvl1pPr marL="173038" indent="-173038" algn="l" defTabSz="4572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627063" indent="-169863" algn="l" defTabSz="4572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Font typeface="Arial"/>
        <a:buChar char="•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ts val="500"/>
        </a:spcBef>
        <a:buFont typeface="Arial"/>
        <a:buChar char="–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ts val="500"/>
        </a:spcBef>
        <a:buFont typeface="Arial"/>
        <a:buChar char="»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al.diabetes.org/content-page/practice-guidelines-resour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calc.com/cardiology/ascvd/pooledcohort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pp.compendium.com/uploads/user/863cc3c6-3316-459a-a747-3323bd3b6428/4c5909e8-1708-4751-873e-4129cb2ed878/File/5bfb855fce87b14e88f39474de5fc2cf/1407768721074.pdf" TargetMode="External"/><Relationship Id="rId3" Type="http://schemas.openxmlformats.org/officeDocument/2006/relationships/hyperlink" Target="file:///C:\Users\SFlinn01\Documents\UBP\RCI\HTN%20and%20DM%20worklists%20and%20resources\RCI%20Presentation" TargetMode="External"/><Relationship Id="rId7" Type="http://schemas.openxmlformats.org/officeDocument/2006/relationships/hyperlink" Target="https://www.amga.org/wcm/PI/Collabs/HYPE/Compendiums/providence.pdf" TargetMode="External"/><Relationship Id="rId2" Type="http://schemas.openxmlformats.org/officeDocument/2006/relationships/hyperlink" Target="https://millionhearts.hhs.gov/files/Champions-SS-Zufal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ghtcare.berkeley.edu/wp-content/uploads/2015/06/TWO-PAGE-CAPITOLREGION_HTN-Guidelines_060615.pdf" TargetMode="External"/><Relationship Id="rId5" Type="http://schemas.openxmlformats.org/officeDocument/2006/relationships/hyperlink" Target="https://rightcare.berkeley.edu/wp-content/uploads/2015/07/AMA-Hypertension-2.jpg" TargetMode="External"/><Relationship Id="rId4" Type="http://schemas.openxmlformats.org/officeDocument/2006/relationships/hyperlink" Target="http://www.measureuppressuredown.com/hcprof/toolkit.pdf" TargetMode="External"/><Relationship Id="rId9" Type="http://schemas.openxmlformats.org/officeDocument/2006/relationships/hyperlink" Target="https://cepc.ucsf.edu/standing-orde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4424" y="4114800"/>
            <a:ext cx="4055020" cy="1289914"/>
          </a:xfrm>
        </p:spPr>
        <p:txBody>
          <a:bodyPr/>
          <a:lstStyle/>
          <a:p>
            <a:r>
              <a:rPr lang="en-US" dirty="0"/>
              <a:t>Right Care Initiative</a:t>
            </a:r>
          </a:p>
        </p:txBody>
      </p:sp>
    </p:spTree>
    <p:extLst>
      <p:ext uri="{BB962C8B-B14F-4D97-AF65-F5344CB8AC3E}">
        <p14:creationId xmlns:p14="http://schemas.microsoft.com/office/powerpoint/2010/main" val="23183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4A64-B38F-4854-A0DC-1A63CB727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6586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17D6-E6A6-4C79-AFD0-C1AFA19C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0"/>
            <a:ext cx="8229600" cy="1069975"/>
          </a:xfrm>
        </p:spPr>
        <p:txBody>
          <a:bodyPr/>
          <a:lstStyle/>
          <a:p>
            <a:r>
              <a:rPr lang="en-US" dirty="0"/>
              <a:t>ADA 2021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B3481-0BDE-49B5-844D-705B922A1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27918"/>
            <a:ext cx="8534400" cy="4602163"/>
          </a:xfrm>
        </p:spPr>
        <p:txBody>
          <a:bodyPr/>
          <a:lstStyle/>
          <a:p>
            <a:r>
              <a:rPr lang="en-US" sz="2400" dirty="0"/>
              <a:t>Summary available at</a:t>
            </a:r>
          </a:p>
          <a:p>
            <a:r>
              <a:rPr lang="en-US" sz="2400" dirty="0">
                <a:hlinkClick r:id="rId3"/>
              </a:rPr>
              <a:t>https://professional.diabetes.org/content-page/practice-guidelines-resources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Metformin still first line</a:t>
            </a:r>
          </a:p>
          <a:p>
            <a:r>
              <a:rPr lang="en-US" sz="2400" dirty="0"/>
              <a:t>GLP1 prior to insulin</a:t>
            </a:r>
          </a:p>
          <a:p>
            <a:r>
              <a:rPr lang="en-US" sz="2400" dirty="0"/>
              <a:t>Further refinement of choice of drugs for T2 D by comorbid conditions</a:t>
            </a:r>
          </a:p>
          <a:p>
            <a:r>
              <a:rPr lang="en-US" sz="2400" dirty="0"/>
              <a:t>Seems complex but can be broken down rather easily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660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F52B4-61DE-4E12-9E29-042406D8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61"/>
            <a:ext cx="9198107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0E93D9-0BF9-4398-887D-A615841F9FA8}"/>
              </a:ext>
            </a:extLst>
          </p:cNvPr>
          <p:cNvSpPr txBox="1"/>
          <p:nvPr/>
        </p:nvSpPr>
        <p:spPr>
          <a:xfrm>
            <a:off x="153256" y="5292362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ASCVD</a:t>
            </a:r>
            <a:r>
              <a:rPr lang="en-US" sz="1400" dirty="0"/>
              <a:t> SGLT2 or GLP1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2D51E-53B3-447E-A22A-E1D51B0A755F}"/>
              </a:ext>
            </a:extLst>
          </p:cNvPr>
          <p:cNvSpPr txBox="1"/>
          <p:nvPr/>
        </p:nvSpPr>
        <p:spPr>
          <a:xfrm>
            <a:off x="1016713" y="531537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HF</a:t>
            </a:r>
            <a:r>
              <a:rPr lang="en-US" sz="1400" dirty="0"/>
              <a:t> SGLT2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C34D2-D42E-4DC9-8210-2EDB63A0A345}"/>
              </a:ext>
            </a:extLst>
          </p:cNvPr>
          <p:cNvSpPr txBox="1"/>
          <p:nvPr/>
        </p:nvSpPr>
        <p:spPr>
          <a:xfrm>
            <a:off x="1803757" y="5318794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CKD</a:t>
            </a:r>
            <a:r>
              <a:rPr lang="en-US" sz="1400" dirty="0"/>
              <a:t> SGLT2 for albumin or GLP1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BD5A9-CB14-4DF1-928A-1ECF1E54ADDE}"/>
              </a:ext>
            </a:extLst>
          </p:cNvPr>
          <p:cNvSpPr txBox="1"/>
          <p:nvPr/>
        </p:nvSpPr>
        <p:spPr>
          <a:xfrm>
            <a:off x="2806879" y="5315379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Decrease risk hypoglycemia </a:t>
            </a:r>
            <a:endParaRPr lang="en-US" sz="1400" dirty="0"/>
          </a:p>
          <a:p>
            <a:r>
              <a:rPr lang="en-US" sz="1400" dirty="0"/>
              <a:t>SGLT2 </a:t>
            </a:r>
          </a:p>
          <a:p>
            <a:r>
              <a:rPr lang="en-US" sz="1400" dirty="0"/>
              <a:t>or GLP1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2E459-36A2-4FB5-8E61-28A7FDBE9482}"/>
              </a:ext>
            </a:extLst>
          </p:cNvPr>
          <p:cNvSpPr txBox="1"/>
          <p:nvPr/>
        </p:nvSpPr>
        <p:spPr>
          <a:xfrm>
            <a:off x="4337140" y="5340318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Weight Loss </a:t>
            </a:r>
            <a:r>
              <a:rPr lang="en-US" sz="1400" dirty="0"/>
              <a:t> </a:t>
            </a:r>
          </a:p>
          <a:p>
            <a:r>
              <a:rPr lang="en-US" sz="1400" dirty="0"/>
              <a:t>SGLT2 </a:t>
            </a:r>
          </a:p>
          <a:p>
            <a:r>
              <a:rPr lang="en-US" sz="1400" dirty="0"/>
              <a:t>or GLP1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3EDAC-EE72-4ACE-9CA8-4AB67D294AFC}"/>
              </a:ext>
            </a:extLst>
          </p:cNvPr>
          <p:cNvSpPr txBox="1"/>
          <p:nvPr/>
        </p:nvSpPr>
        <p:spPr>
          <a:xfrm>
            <a:off x="5638800" y="5292362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Cost major factor </a:t>
            </a:r>
            <a:r>
              <a:rPr lang="en-US" sz="1400" dirty="0"/>
              <a:t> </a:t>
            </a:r>
          </a:p>
          <a:p>
            <a:r>
              <a:rPr lang="en-US" sz="1400" dirty="0"/>
              <a:t>SU or TZD</a:t>
            </a:r>
          </a:p>
        </p:txBody>
      </p:sp>
    </p:spTree>
    <p:extLst>
      <p:ext uri="{BB962C8B-B14F-4D97-AF65-F5344CB8AC3E}">
        <p14:creationId xmlns:p14="http://schemas.microsoft.com/office/powerpoint/2010/main" val="264153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C2FAA-DE68-4E24-B1D4-D4A4CBAD9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80" y="3924398"/>
            <a:ext cx="6993220" cy="1225695"/>
          </a:xfrm>
        </p:spPr>
        <p:txBody>
          <a:bodyPr/>
          <a:lstStyle/>
          <a:p>
            <a:r>
              <a:rPr lang="en-US" dirty="0"/>
              <a:t>CV Disease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14956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110D92-D76B-4B8C-A7CA-50E6951DD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1637663"/>
            <a:ext cx="8229600" cy="3657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Emphasizes Provider – Patient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Continue to support risk calculator use</a:t>
            </a:r>
          </a:p>
          <a:p>
            <a:r>
              <a:rPr lang="en-US" sz="2400" dirty="0">
                <a:solidFill>
                  <a:schemeClr val="tx2"/>
                </a:solidFill>
              </a:rPr>
              <a:t>https://clincalc.com/cardiology/ascvd/pooledcohort.aspx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Role of Coronary Artery Calcium score in some populations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Role of PCSK9, and need for cost / benefit 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89AC0A-98A8-42B7-BFA0-F202BB03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2" y="609600"/>
            <a:ext cx="8229600" cy="591950"/>
          </a:xfrm>
        </p:spPr>
        <p:txBody>
          <a:bodyPr/>
          <a:lstStyle/>
          <a:p>
            <a:r>
              <a:rPr lang="en-US" b="0" dirty="0"/>
              <a:t>AHA/ACC Lipid Guidelines*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66FD7-C9A9-453C-8C76-D25BB518E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4D0D4-3811-4A22-942D-2745B8925C93}"/>
              </a:ext>
            </a:extLst>
          </p:cNvPr>
          <p:cNvSpPr/>
          <p:nvPr/>
        </p:nvSpPr>
        <p:spPr>
          <a:xfrm>
            <a:off x="408432" y="5729308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Grundy SM, et al. 2018 Cholesterol Clinical Practice Guidelines  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2018 AHA/ACC/AACVPR/AAPA/ABC/ACPM/ADA/AGS/APhA/ASPC/NLA/PCNA Guideline on the Management of Blood Cholesterol 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 Report of the American College of Cardiology/American Heart Association Task Force on Clinical Practice Guidelines 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843DA-B120-4E0D-B96C-3F53391F7A75}"/>
              </a:ext>
            </a:extLst>
          </p:cNvPr>
          <p:cNvSpPr txBox="1"/>
          <p:nvPr/>
        </p:nvSpPr>
        <p:spPr>
          <a:xfrm>
            <a:off x="294409" y="5635396"/>
            <a:ext cx="325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66CC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70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687387"/>
          </a:xfrm>
        </p:spPr>
        <p:txBody>
          <a:bodyPr/>
          <a:lstStyle/>
          <a:p>
            <a:r>
              <a:rPr lang="en-US" dirty="0"/>
              <a:t>CVD risk – do they need a statin?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343400"/>
          </a:xfrm>
        </p:spPr>
        <p:txBody>
          <a:bodyPr/>
          <a:lstStyle/>
          <a:p>
            <a:r>
              <a:rPr lang="en-US" sz="2400" dirty="0"/>
              <a:t>CVD or DM should be on a statin. </a:t>
            </a:r>
          </a:p>
          <a:p>
            <a:endParaRPr lang="en-US" sz="2400" dirty="0"/>
          </a:p>
          <a:p>
            <a:r>
              <a:rPr lang="en-US" sz="2400" dirty="0"/>
              <a:t>Others: Measure CVD risk using pooled cohort equation</a:t>
            </a:r>
          </a:p>
          <a:p>
            <a:r>
              <a:rPr lang="en-US" sz="2400" dirty="0">
                <a:solidFill>
                  <a:schemeClr val="tx2"/>
                </a:solidFill>
                <a:hlinkClick r:id="rId2"/>
              </a:rPr>
              <a:t>https://clincalc.com/cardiology/ascvd/pooledcohort.aspx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/>
              <a:t>If patient has &gt; 7.5 % CVD risk:</a:t>
            </a:r>
          </a:p>
          <a:p>
            <a:r>
              <a:rPr lang="en-US" sz="2400" dirty="0"/>
              <a:t>“ALL” treatment from Kaiser</a:t>
            </a:r>
          </a:p>
          <a:p>
            <a:pPr marL="51276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Aspirin (&gt;10% CVD risk and age 50-59; level B rec)</a:t>
            </a:r>
          </a:p>
          <a:p>
            <a:pPr marL="51276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Lisinopril</a:t>
            </a:r>
          </a:p>
          <a:p>
            <a:pPr marL="51276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Lipitor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06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518D28-616D-41FA-AE09-04FCBF79C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830920"/>
            <a:ext cx="4343400" cy="55415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BB01C0-B491-4939-9A9A-6FF49BBE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7741"/>
            <a:ext cx="8229600" cy="591950"/>
          </a:xfrm>
        </p:spPr>
        <p:txBody>
          <a:bodyPr/>
          <a:lstStyle/>
          <a:p>
            <a:r>
              <a:rPr lang="en-US" b="0" dirty="0"/>
              <a:t>Calculating Cardiovascular Risk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7E651-4291-498A-98B2-DFACACA3B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75418-D4C2-47A8-818A-6C6C80D4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3057292"/>
            <a:ext cx="2933700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B6AF2-B190-44D9-8F61-3AF8F1C8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1378488"/>
            <a:ext cx="28956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C4CDD6-6255-42AC-AC01-EDED063A0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548" y="4755146"/>
            <a:ext cx="2914650" cy="1371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5A6B0F-06C0-4302-A5BC-F22D10DF0968}"/>
              </a:ext>
            </a:extLst>
          </p:cNvPr>
          <p:cNvSpPr/>
          <p:nvPr/>
        </p:nvSpPr>
        <p:spPr>
          <a:xfrm>
            <a:off x="5029200" y="6172445"/>
            <a:ext cx="3739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www.cvriskcalculator.com/</a:t>
            </a:r>
          </a:p>
        </p:txBody>
      </p:sp>
    </p:spTree>
    <p:extLst>
      <p:ext uri="{BB962C8B-B14F-4D97-AF65-F5344CB8AC3E}">
        <p14:creationId xmlns:p14="http://schemas.microsoft.com/office/powerpoint/2010/main" val="2352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413D1-63D4-4316-AD8D-0446F95E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300" y="452258"/>
            <a:ext cx="10134600" cy="5394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F7A3B-36F7-45EC-8180-CE62F28C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8484"/>
            <a:ext cx="9144000" cy="138148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   Does it Work? </a:t>
            </a:r>
            <a:br>
              <a:rPr lang="en-US" dirty="0"/>
            </a:br>
            <a:r>
              <a:rPr lang="en-US" dirty="0"/>
              <a:t>	Experience in San Diego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883A1-CD15-4028-A476-F1425C0811C2}"/>
              </a:ext>
            </a:extLst>
          </p:cNvPr>
          <p:cNvSpPr txBox="1"/>
          <p:nvPr/>
        </p:nvSpPr>
        <p:spPr>
          <a:xfrm>
            <a:off x="0" y="5805578"/>
            <a:ext cx="91440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Countywide Physician Organization Learning Collaborative and Changes in Hospitalization Rates</a:t>
            </a:r>
          </a:p>
          <a:p>
            <a:r>
              <a:rPr lang="en-US" sz="1100" dirty="0"/>
              <a:t>Brent D. Fulton, PhD, MBA;  et al. </a:t>
            </a:r>
          </a:p>
          <a:p>
            <a:r>
              <a:rPr lang="en-US" sz="1100" dirty="0"/>
              <a:t>Am J Manag Care. 2017;23(10):596-603</a:t>
            </a:r>
          </a:p>
        </p:txBody>
      </p:sp>
    </p:spTree>
    <p:extLst>
      <p:ext uri="{BB962C8B-B14F-4D97-AF65-F5344CB8AC3E}">
        <p14:creationId xmlns:p14="http://schemas.microsoft.com/office/powerpoint/2010/main" val="189954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1509346"/>
            <a:ext cx="1828800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4953000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solidFill>
                  <a:srgbClr val="231F20"/>
                </a:solidFill>
                <a:latin typeface="AdvOT4c7f5b5e"/>
              </a:rPr>
              <a:t>HEALTH AFFAIRS 37,</a:t>
            </a:r>
          </a:p>
          <a:p>
            <a:r>
              <a:rPr lang="en-US" sz="800" b="0" i="0" u="none" strike="noStrike" baseline="0" dirty="0">
                <a:solidFill>
                  <a:srgbClr val="231F20"/>
                </a:solidFill>
                <a:latin typeface="AdvOT4c7f5b5e"/>
              </a:rPr>
              <a:t>NO. 9 (2018): 1457</a:t>
            </a:r>
            <a:r>
              <a:rPr lang="en-US" sz="800" b="0" i="0" u="none" strike="noStrike" baseline="0" dirty="0">
                <a:solidFill>
                  <a:srgbClr val="231F20"/>
                </a:solidFill>
                <a:latin typeface="AdvOT4c7f5b5e+20"/>
              </a:rPr>
              <a:t>–</a:t>
            </a:r>
            <a:r>
              <a:rPr lang="en-US" sz="800" b="0" i="0" u="none" strike="noStrike" baseline="0" dirty="0">
                <a:solidFill>
                  <a:srgbClr val="231F20"/>
                </a:solidFill>
                <a:latin typeface="AdvOT4c7f5b5e"/>
              </a:rPr>
              <a:t>1465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6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9AFB-A1B4-450A-A356-9FA1A40A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Next Step -Provider Self Evaluation Tool </a:t>
            </a:r>
            <a:br>
              <a:rPr lang="en-US" sz="3200" dirty="0"/>
            </a:br>
            <a:r>
              <a:rPr lang="en-US" sz="3200" dirty="0"/>
              <a:t>Develop action plan based on results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84088E1-CC80-4D0A-8601-56FB94FD1C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9200" y="1524000"/>
          <a:ext cx="7391401" cy="460699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517243053"/>
                    </a:ext>
                  </a:extLst>
                </a:gridCol>
                <a:gridCol w="2134104">
                  <a:extLst>
                    <a:ext uri="{9D8B030D-6E8A-4147-A177-3AD203B41FA5}">
                      <a16:colId xmlns:a16="http://schemas.microsoft.com/office/drawing/2014/main" val="2042854479"/>
                    </a:ext>
                  </a:extLst>
                </a:gridCol>
                <a:gridCol w="1562252">
                  <a:extLst>
                    <a:ext uri="{9D8B030D-6E8A-4147-A177-3AD203B41FA5}">
                      <a16:colId xmlns:a16="http://schemas.microsoft.com/office/drawing/2014/main" val="3686409799"/>
                    </a:ext>
                  </a:extLst>
                </a:gridCol>
                <a:gridCol w="1562252">
                  <a:extLst>
                    <a:ext uri="{9D8B030D-6E8A-4147-A177-3AD203B41FA5}">
                      <a16:colId xmlns:a16="http://schemas.microsoft.com/office/drawing/2014/main" val="2484587474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val="3015209430"/>
                    </a:ext>
                  </a:extLst>
                </a:gridCol>
                <a:gridCol w="371033">
                  <a:extLst>
                    <a:ext uri="{9D8B030D-6E8A-4147-A177-3AD203B41FA5}">
                      <a16:colId xmlns:a16="http://schemas.microsoft.com/office/drawing/2014/main" val="560568071"/>
                    </a:ext>
                  </a:extLst>
                </a:gridCol>
              </a:tblGrid>
              <a:tr h="21124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BSC HTN Best Practices Worklist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Group Name: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19088"/>
                  </a:ext>
                </a:extLst>
              </a:tr>
              <a:tr h="11316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Date Evaluation Completed: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23866"/>
                  </a:ext>
                </a:extLst>
              </a:tr>
              <a:tr h="8487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161372"/>
                  </a:ext>
                </a:extLst>
              </a:tr>
              <a:tr h="18106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Hypertension "Best Practices"  Worklist Item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Group's Status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Notes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Resource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Action Item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9058"/>
                  </a:ext>
                </a:extLst>
              </a:tr>
              <a:tr h="1659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Multidisciplinary team that includes clinical champion(s)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Should include Clinical Champions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sng" strike="noStrike" dirty="0">
                          <a:solidFill>
                            <a:srgbClr val="0563C1"/>
                          </a:solidFill>
                          <a:effectLst/>
                          <a:latin typeface="Century Gothic" panose="020B0502020202020204" pitchFamily="34" charset="0"/>
                          <a:hlinkClick r:id="rId2"/>
                        </a:rPr>
                        <a:t>Best Practice:  Zufall Health "Building a Team"</a:t>
                      </a:r>
                      <a:endParaRPr lang="en-US" sz="500" b="0" i="0" u="sng" strike="noStrike" dirty="0">
                        <a:solidFill>
                          <a:srgbClr val="0563C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453659"/>
                  </a:ext>
                </a:extLst>
              </a:tr>
              <a:tr h="452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Engaged all providers and clinical staff through education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Engage Providers and direct support staff in importance of controlling BP - can reduce strokes and heart attacks in high risk individuals 17% in two years.  Synergy with Million Hearts, AMGF Measure up Pressure Down, AHA and AMA Target: BP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sng" strike="noStrike" dirty="0">
                          <a:solidFill>
                            <a:srgbClr val="0563C1"/>
                          </a:solidFill>
                          <a:effectLst/>
                          <a:latin typeface="Century Gothic" panose="020B0502020202020204" pitchFamily="34" charset="0"/>
                          <a:hlinkClick r:id="rId3" action="ppaction://hlinkfile"/>
                        </a:rPr>
                        <a:t>RCI Template Presentation</a:t>
                      </a:r>
                      <a:endParaRPr lang="en-US" sz="500" b="0" i="0" u="sng" strike="noStrike" dirty="0">
                        <a:solidFill>
                          <a:srgbClr val="0563C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042890"/>
                  </a:ext>
                </a:extLst>
              </a:tr>
              <a:tr h="150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Internal public reporting of HTN control by provider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Peer Collaboration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76524"/>
                  </a:ext>
                </a:extLst>
              </a:tr>
              <a:tr h="169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Recognition of providers with excellent performance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public recognition, financial incentives through quality program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700189"/>
                  </a:ext>
                </a:extLst>
              </a:tr>
              <a:tr h="226336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Processes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Process map of clinic visit flow to evaluate delivery of care pre-visit, visit and post-visit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309387"/>
                  </a:ext>
                </a:extLst>
              </a:tr>
              <a:tr h="150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Hypertension is addressed at every primary care visit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Sample Chart Audit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079491"/>
                  </a:ext>
                </a:extLst>
              </a:tr>
              <a:tr h="248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Consistent Process to ensure HTN measurement part of every visit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Ensure every visit includes a BP reading; include specialty, and a process for routing back to primary care when reading is elevated &gt;140/90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340870"/>
                  </a:ext>
                </a:extLst>
              </a:tr>
              <a:tr h="452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Staff trained to take accurate BP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Guidelines on patient posture, wait time, caffeine and smoking; retest all BP &gt;140/90 after 5 minute rest.  Co-assess with staff and providers Initial and annual refresher.  Sign at eye level from patient instructions, such as uncrossing feet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sng" strike="noStrike" dirty="0">
                          <a:solidFill>
                            <a:srgbClr val="0563C1"/>
                          </a:solidFill>
                          <a:effectLst/>
                          <a:latin typeface="Century Gothic" panose="020B0502020202020204" pitchFamily="34" charset="0"/>
                          <a:hlinkClick r:id="rId4"/>
                        </a:rPr>
                        <a:t>AMGF measure up pressure down</a:t>
                      </a:r>
                      <a:endParaRPr lang="en-US" sz="500" b="0" i="0" u="sng" strike="noStrike" dirty="0">
                        <a:solidFill>
                          <a:srgbClr val="0563C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018259"/>
                  </a:ext>
                </a:extLst>
              </a:tr>
              <a:tr h="332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BP rechecks done on all patients not in BP control prior to leaving office, and documented in chart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sng" strike="noStrike" dirty="0">
                          <a:solidFill>
                            <a:srgbClr val="0563C1"/>
                          </a:solidFill>
                          <a:effectLst/>
                          <a:latin typeface="Century Gothic" panose="020B0502020202020204" pitchFamily="34" charset="0"/>
                          <a:hlinkClick r:id="rId5"/>
                        </a:rPr>
                        <a:t>7 Simple steps to ensure ACCURATE reading</a:t>
                      </a:r>
                      <a:endParaRPr lang="en-US" sz="500" b="0" i="0" u="sng" strike="noStrike" dirty="0">
                        <a:solidFill>
                          <a:srgbClr val="0563C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090334"/>
                  </a:ext>
                </a:extLst>
              </a:tr>
              <a:tr h="87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Point of Care reminders in EHR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748873"/>
                  </a:ext>
                </a:extLst>
              </a:tr>
              <a:tr h="90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Adopt Hypertension Algorithm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sng" strike="noStrike" dirty="0">
                          <a:solidFill>
                            <a:srgbClr val="0563C1"/>
                          </a:solidFill>
                          <a:effectLst/>
                          <a:latin typeface="Century Gothic" panose="020B0502020202020204" pitchFamily="34" charset="0"/>
                          <a:hlinkClick r:id="rId6"/>
                        </a:rPr>
                        <a:t>Template from SD RCI</a:t>
                      </a:r>
                      <a:endParaRPr lang="en-US" sz="500" b="0" i="0" u="sng" strike="noStrike" dirty="0">
                        <a:solidFill>
                          <a:srgbClr val="0563C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939734"/>
                  </a:ext>
                </a:extLst>
              </a:tr>
              <a:tr h="150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Intensify treatment every 2-4 weeks until goal reached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 co-pay return visit with MA / RN to repeat BP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722968"/>
                  </a:ext>
                </a:extLst>
              </a:tr>
              <a:tr h="301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Monitor use of Algorithm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Pharmacy statistics:  Number of medications per patient</a:t>
                      </a:r>
                      <a:b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b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Chart Review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19213"/>
                  </a:ext>
                </a:extLst>
              </a:tr>
              <a:tr h="82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Patient registry for Hypertension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sng" strike="noStrike" dirty="0">
                          <a:solidFill>
                            <a:srgbClr val="0563C1"/>
                          </a:solidFill>
                          <a:effectLst/>
                          <a:latin typeface="Century Gothic" panose="020B0502020202020204" pitchFamily="34" charset="0"/>
                          <a:hlinkClick r:id="rId7"/>
                        </a:rPr>
                        <a:t>AMGA Best Practice in HTN Registry</a:t>
                      </a:r>
                      <a:endParaRPr lang="en-US" sz="500" b="0" i="0" u="sng" strike="noStrike" dirty="0">
                        <a:solidFill>
                          <a:srgbClr val="0563C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904901"/>
                  </a:ext>
                </a:extLst>
              </a:tr>
              <a:tr h="165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Medical group participates in programs to improve HTN medication adherence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Leverage pharmacists/ pharmacy techs to improve adherence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sng" strike="noStrike" dirty="0">
                          <a:solidFill>
                            <a:srgbClr val="0563C1"/>
                          </a:solidFill>
                          <a:effectLst/>
                          <a:latin typeface="Century Gothic" panose="020B0502020202020204" pitchFamily="34" charset="0"/>
                          <a:hlinkClick r:id="rId8"/>
                        </a:rPr>
                        <a:t>Case Study for use of Pharmacist on team</a:t>
                      </a:r>
                      <a:endParaRPr lang="en-US" sz="500" b="0" i="0" u="sng" strike="noStrike" dirty="0">
                        <a:solidFill>
                          <a:srgbClr val="0563C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069317"/>
                  </a:ext>
                </a:extLst>
              </a:tr>
              <a:tr h="226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Medical group reviews drug gap reports identifying members needing beta-blocker therapy after MI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643138"/>
                  </a:ext>
                </a:extLst>
              </a:tr>
              <a:tr h="301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Collaborative Practice Agreement with Pharmacist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sng" strike="noStrike" dirty="0">
                          <a:solidFill>
                            <a:srgbClr val="0563C1"/>
                          </a:solidFill>
                          <a:effectLst/>
                          <a:latin typeface="Century Gothic" panose="020B0502020202020204" pitchFamily="34" charset="0"/>
                          <a:hlinkClick r:id="rId8"/>
                        </a:rPr>
                        <a:t>Pharmacist help through Collaborative Practice Agreements greatly facilitates outcome</a:t>
                      </a:r>
                      <a:endParaRPr lang="en-US" sz="500" b="0" i="0" u="sng" strike="noStrike" dirty="0">
                        <a:solidFill>
                          <a:srgbClr val="0563C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Template available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126561"/>
                  </a:ext>
                </a:extLst>
              </a:tr>
              <a:tr h="165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Adopted Standing Orders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sng" strike="noStrike" dirty="0">
                          <a:solidFill>
                            <a:srgbClr val="0563C1"/>
                          </a:solidFill>
                          <a:effectLst/>
                          <a:latin typeface="Century Gothic" panose="020B0502020202020204" pitchFamily="34" charset="0"/>
                          <a:hlinkClick r:id="rId9"/>
                        </a:rPr>
                        <a:t>UCSF Example:  Center for Excellence in Primary Care</a:t>
                      </a:r>
                      <a:endParaRPr lang="en-US" sz="500" b="0" i="0" u="sng" strike="noStrike" dirty="0">
                        <a:solidFill>
                          <a:srgbClr val="0563C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0647"/>
                  </a:ext>
                </a:extLst>
              </a:tr>
              <a:tr h="867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Specialists refer high BP to PCP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sample chart audit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41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55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Up Front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Right Care Initiative is a state-wide effort to eliminate strokes, heart attacks, and diabetic complications by attacking the three modifiable risk factors of Diabetes, Hypertension, and Lipid control through the use of best practices.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 utilizing best practices to treat hypertension and diabetes, heart attacks and strokes can significantly be reduced in a relatively short time period of 2-3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5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" y="2362200"/>
            <a:ext cx="9144000" cy="1069975"/>
          </a:xfrm>
        </p:spPr>
        <p:txBody>
          <a:bodyPr/>
          <a:lstStyle/>
          <a:p>
            <a:pPr algn="ctr"/>
            <a:r>
              <a:rPr lang="en-US" dirty="0"/>
              <a:t>Care worthy of our friends and family</a:t>
            </a:r>
          </a:p>
        </p:txBody>
      </p:sp>
    </p:spTree>
    <p:extLst>
      <p:ext uri="{BB962C8B-B14F-4D97-AF65-F5344CB8AC3E}">
        <p14:creationId xmlns:p14="http://schemas.microsoft.com/office/powerpoint/2010/main" val="226329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9975"/>
          </a:xfrm>
        </p:spPr>
        <p:txBody>
          <a:bodyPr/>
          <a:lstStyle/>
          <a:p>
            <a:r>
              <a:rPr lang="en-US" dirty="0"/>
              <a:t>Best Practices Include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021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Engaging Providers and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Implementing a treatment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Intensifying treatment rapidly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Implementing a care team which includes a Pharmacist and Certified Diabetic Educator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Continuously measuring success and publicly reporting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5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021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It’s the right thing to do for your patients - You can reduce Major Adverse Cardiac Events in 1 in 6 of your high-risk patients (17%) in 2-3 years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Implementing the change is relatively easy and cost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are probably not doing as well as you think you are….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9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DB0E-D13D-4D19-82AA-3A0843D4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069975"/>
          </a:xfrm>
        </p:spPr>
        <p:txBody>
          <a:bodyPr/>
          <a:lstStyle/>
          <a:p>
            <a:r>
              <a:rPr lang="en-US" dirty="0"/>
              <a:t>INSERT Provider Organization Quality Results for HTN, DM, and Statin for CVD and DM here </a:t>
            </a:r>
          </a:p>
        </p:txBody>
      </p:sp>
    </p:spTree>
    <p:extLst>
      <p:ext uri="{BB962C8B-B14F-4D97-AF65-F5344CB8AC3E}">
        <p14:creationId xmlns:p14="http://schemas.microsoft.com/office/powerpoint/2010/main" val="306908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4A64-B38F-4854-A0DC-1A63CB727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Hypertension</a:t>
            </a:r>
          </a:p>
        </p:txBody>
      </p:sp>
    </p:spTree>
    <p:extLst>
      <p:ext uri="{BB962C8B-B14F-4D97-AF65-F5344CB8AC3E}">
        <p14:creationId xmlns:p14="http://schemas.microsoft.com/office/powerpoint/2010/main" val="27891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610600" cy="2514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How to Prevent </a:t>
            </a:r>
            <a:r>
              <a:rPr lang="en-US" b="1" dirty="0">
                <a:solidFill>
                  <a:srgbClr val="FF0000"/>
                </a:solidFill>
              </a:rPr>
              <a:t>One in Six </a:t>
            </a:r>
            <a:r>
              <a:rPr lang="en-US" dirty="0"/>
              <a:t>of Your Hypertensive Patients from Dying from a Stroke or Heart Attack in 2 years!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2272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7688"/>
            <a:ext cx="8991600" cy="11430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dirty="0"/>
              <a:t>Decrease Deaths over </a:t>
            </a:r>
            <a:r>
              <a:rPr lang="en-US" b="1" u="sng" dirty="0"/>
              <a:t>17%</a:t>
            </a:r>
            <a:r>
              <a:rPr lang="en-US" dirty="0"/>
              <a:t> (1 in 6) in 2 years - Treat them NOW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8" y="1690688"/>
            <a:ext cx="9144728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096000" y="4724400"/>
            <a:ext cx="304800" cy="30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7880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137452" cy="762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2154924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82DE"/>
      </a:dk2>
      <a:lt2>
        <a:srgbClr val="7E8082"/>
      </a:lt2>
      <a:accent1>
        <a:srgbClr val="BEC0C2"/>
      </a:accent1>
      <a:accent2>
        <a:srgbClr val="76B900"/>
      </a:accent2>
      <a:accent3>
        <a:srgbClr val="FFFFFF"/>
      </a:accent3>
      <a:accent4>
        <a:srgbClr val="000000"/>
      </a:accent4>
      <a:accent5>
        <a:srgbClr val="DBDCDD"/>
      </a:accent5>
      <a:accent6>
        <a:srgbClr val="6AA700"/>
      </a:accent6>
      <a:hlink>
        <a:srgbClr val="D39100"/>
      </a:hlink>
      <a:folHlink>
        <a:srgbClr val="6C4712"/>
      </a:folHlink>
    </a:clrScheme>
    <a:fontScheme name="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2DE"/>
        </a:dk2>
        <a:lt2>
          <a:srgbClr val="7E8082"/>
        </a:lt2>
        <a:accent1>
          <a:srgbClr val="BEC0C2"/>
        </a:accent1>
        <a:accent2>
          <a:srgbClr val="76B900"/>
        </a:accent2>
        <a:accent3>
          <a:srgbClr val="FFFFFF"/>
        </a:accent3>
        <a:accent4>
          <a:srgbClr val="000000"/>
        </a:accent4>
        <a:accent5>
          <a:srgbClr val="DBDCDD"/>
        </a:accent5>
        <a:accent6>
          <a:srgbClr val="6AA700"/>
        </a:accent6>
        <a:hlink>
          <a:srgbClr val="D39100"/>
        </a:hlink>
        <a:folHlink>
          <a:srgbClr val="6C47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82DE"/>
        </a:dk2>
        <a:lt2>
          <a:srgbClr val="7E8082"/>
        </a:lt2>
        <a:accent1>
          <a:srgbClr val="B9D0DC"/>
        </a:accent1>
        <a:accent2>
          <a:srgbClr val="6C4712"/>
        </a:accent2>
        <a:accent3>
          <a:srgbClr val="FFFFFF"/>
        </a:accent3>
        <a:accent4>
          <a:srgbClr val="000000"/>
        </a:accent4>
        <a:accent5>
          <a:srgbClr val="D9E4EB"/>
        </a:accent5>
        <a:accent6>
          <a:srgbClr val="613F0F"/>
        </a:accent6>
        <a:hlink>
          <a:srgbClr val="BEC0C2"/>
        </a:hlink>
        <a:folHlink>
          <a:srgbClr val="76B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9D300"/>
        </a:dk1>
        <a:lt1>
          <a:srgbClr val="FFFFFF"/>
        </a:lt1>
        <a:dk2>
          <a:srgbClr val="0082DE"/>
        </a:dk2>
        <a:lt2>
          <a:srgbClr val="FFFFFF"/>
        </a:lt2>
        <a:accent1>
          <a:srgbClr val="B2D9F5"/>
        </a:accent1>
        <a:accent2>
          <a:srgbClr val="FFFFFF"/>
        </a:accent2>
        <a:accent3>
          <a:srgbClr val="AAC1EC"/>
        </a:accent3>
        <a:accent4>
          <a:srgbClr val="DADADA"/>
        </a:accent4>
        <a:accent5>
          <a:srgbClr val="D5E9F9"/>
        </a:accent5>
        <a:accent6>
          <a:srgbClr val="E7E7E7"/>
        </a:accent6>
        <a:hlink>
          <a:srgbClr val="6C4712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C4712"/>
        </a:dk1>
        <a:lt1>
          <a:srgbClr val="FFFFFF"/>
        </a:lt1>
        <a:dk2>
          <a:srgbClr val="0082DE"/>
        </a:dk2>
        <a:lt2>
          <a:srgbClr val="FFFFFF"/>
        </a:lt2>
        <a:accent1>
          <a:srgbClr val="B2D9F5"/>
        </a:accent1>
        <a:accent2>
          <a:srgbClr val="FFFFFF"/>
        </a:accent2>
        <a:accent3>
          <a:srgbClr val="AAC1EC"/>
        </a:accent3>
        <a:accent4>
          <a:srgbClr val="DADADA"/>
        </a:accent4>
        <a:accent5>
          <a:srgbClr val="D5E9F9"/>
        </a:accent5>
        <a:accent6>
          <a:srgbClr val="E7E7E7"/>
        </a:accent6>
        <a:hlink>
          <a:srgbClr val="B9D300"/>
        </a:hlink>
        <a:folHlink>
          <a:srgbClr val="FFC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SC_PowerpointTheme2017">
  <a:themeElements>
    <a:clrScheme name="BSC colors_2017">
      <a:dk1>
        <a:srgbClr val="000000"/>
      </a:dk1>
      <a:lt1>
        <a:sysClr val="window" lastClr="FFFFFF"/>
      </a:lt1>
      <a:dk2>
        <a:srgbClr val="0095DA"/>
      </a:dk2>
      <a:lt2>
        <a:srgbClr val="BEC0C2"/>
      </a:lt2>
      <a:accent1>
        <a:srgbClr val="0095DA"/>
      </a:accent1>
      <a:accent2>
        <a:srgbClr val="004A6D"/>
      </a:accent2>
      <a:accent3>
        <a:srgbClr val="5CA941"/>
      </a:accent3>
      <a:accent4>
        <a:srgbClr val="FF9F00"/>
      </a:accent4>
      <a:accent5>
        <a:srgbClr val="FFCE00"/>
      </a:accent5>
      <a:accent6>
        <a:srgbClr val="7E8082"/>
      </a:accent6>
      <a:hlink>
        <a:srgbClr val="0095DA"/>
      </a:hlink>
      <a:folHlink>
        <a:srgbClr val="0095DA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SC_PowerpointTheme2017" id="{7740032B-8BCC-4B7F-BB16-FB30587B95AD}" vid="{8D7CEE4D-CEE5-4122-B3CD-08DA634363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211B385B6444B4B141C972D00E6F" ma:contentTypeVersion="10" ma:contentTypeDescription="Create a new document." ma:contentTypeScope="" ma:versionID="91bb5ed970dab27423d58e329eabcbdb">
  <xsd:schema xmlns:xsd="http://www.w3.org/2001/XMLSchema" xmlns:xs="http://www.w3.org/2001/XMLSchema" xmlns:p="http://schemas.microsoft.com/office/2006/metadata/properties" xmlns:ns3="8b77a5f8-63d5-43a9-be31-ef6b572ff2d6" targetNamespace="http://schemas.microsoft.com/office/2006/metadata/properties" ma:root="true" ma:fieldsID="bccc28ea48ec7354a2b25b6f98df7b5c" ns3:_="">
    <xsd:import namespace="8b77a5f8-63d5-43a9-be31-ef6b572ff2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7a5f8-63d5-43a9-be31-ef6b572ff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2B71CA-39F7-4597-834E-DD4AD85A9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7a5f8-63d5-43a9-be31-ef6b572ff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AD2360-29F0-4456-B792-E235D94E75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923A31-C5F6-4D5B-B3AE-CD5657E56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30489</TotalTime>
  <Words>1065</Words>
  <Application>Microsoft Office PowerPoint</Application>
  <PresentationFormat>On-screen Show (4:3)</PresentationFormat>
  <Paragraphs>192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AdvOT4c7f5b5e</vt:lpstr>
      <vt:lpstr>AdvOT4c7f5b5e+20</vt:lpstr>
      <vt:lpstr>Arial</vt:lpstr>
      <vt:lpstr>Calibri</vt:lpstr>
      <vt:lpstr>Century Gothic</vt:lpstr>
      <vt:lpstr>Theme1</vt:lpstr>
      <vt:lpstr>BSC_PowerpointTheme2017</vt:lpstr>
      <vt:lpstr>Right Care Initiative</vt:lpstr>
      <vt:lpstr>Bottom Line Up Front</vt:lpstr>
      <vt:lpstr>Best Practices Include </vt:lpstr>
      <vt:lpstr>Why should I care?</vt:lpstr>
      <vt:lpstr>INSERT Provider Organization Quality Results for HTN, DM, and Statin for CVD and DM here </vt:lpstr>
      <vt:lpstr>Hypertension</vt:lpstr>
      <vt:lpstr>How to Prevent One in Six of Your Hypertensive Patients from Dying from a Stroke or Heart Attack in 2 years! </vt:lpstr>
      <vt:lpstr>Decrease Deaths over 17% (1 in 6) in 2 years - Treat them NOW</vt:lpstr>
      <vt:lpstr>PowerPoint Presentation</vt:lpstr>
      <vt:lpstr>Diabetes</vt:lpstr>
      <vt:lpstr>ADA 2021 Guidelines</vt:lpstr>
      <vt:lpstr>PowerPoint Presentation</vt:lpstr>
      <vt:lpstr>CV Disease Risk Reduction</vt:lpstr>
      <vt:lpstr>AHA/ACC Lipid Guidelines*</vt:lpstr>
      <vt:lpstr>CVD risk – do they need a statin?</vt:lpstr>
      <vt:lpstr>Calculating Cardiovascular Risk</vt:lpstr>
      <vt:lpstr>    Does it Work?   Experience in San Diego </vt:lpstr>
      <vt:lpstr>PowerPoint Presentation</vt:lpstr>
      <vt:lpstr>Next Step -Provider Self Evaluation Tool  Develop action plan based on results</vt:lpstr>
      <vt:lpstr>Care worthy of our friends and family</vt:lpstr>
    </vt:vector>
  </TitlesOfParts>
  <Company>Blue Shield of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HCQI and the triple aim</dc:title>
  <dc:creator>Hstree01</dc:creator>
  <cp:lastModifiedBy>Flinn, Scott</cp:lastModifiedBy>
  <cp:revision>641</cp:revision>
  <dcterms:created xsi:type="dcterms:W3CDTF">2014-07-01T16:17:32Z</dcterms:created>
  <dcterms:modified xsi:type="dcterms:W3CDTF">2021-04-27T16:01:16Z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0x010100D237211B385B6444B4B141C972D00E6F</vt:lpwstr>
  </property>
</Properties>
</file>